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3"/>
  </p:notesMasterIdLst>
  <p:handoutMasterIdLst>
    <p:handoutMasterId r:id="rId94"/>
  </p:handoutMasterIdLst>
  <p:sldIdLst>
    <p:sldId id="2089" r:id="rId2"/>
    <p:sldId id="939" r:id="rId3"/>
    <p:sldId id="1787" r:id="rId4"/>
    <p:sldId id="2140" r:id="rId5"/>
    <p:sldId id="2141" r:id="rId6"/>
    <p:sldId id="2142" r:id="rId7"/>
    <p:sldId id="1785" r:id="rId8"/>
    <p:sldId id="2143" r:id="rId9"/>
    <p:sldId id="2144" r:id="rId10"/>
    <p:sldId id="2145" r:id="rId11"/>
    <p:sldId id="2022" r:id="rId12"/>
    <p:sldId id="2129" r:id="rId13"/>
    <p:sldId id="2128" r:id="rId14"/>
    <p:sldId id="2127" r:id="rId15"/>
    <p:sldId id="2041" r:id="rId16"/>
    <p:sldId id="1786" r:id="rId17"/>
    <p:sldId id="2118" r:id="rId18"/>
    <p:sldId id="2119" r:id="rId19"/>
    <p:sldId id="2120" r:id="rId20"/>
    <p:sldId id="1804" r:id="rId21"/>
    <p:sldId id="2121" r:id="rId22"/>
    <p:sldId id="2122" r:id="rId23"/>
    <p:sldId id="2123" r:id="rId24"/>
    <p:sldId id="2124" r:id="rId25"/>
    <p:sldId id="2125" r:id="rId26"/>
    <p:sldId id="2133" r:id="rId27"/>
    <p:sldId id="2134" r:id="rId28"/>
    <p:sldId id="2135" r:id="rId29"/>
    <p:sldId id="2147" r:id="rId30"/>
    <p:sldId id="2126" r:id="rId31"/>
    <p:sldId id="2148" r:id="rId32"/>
    <p:sldId id="2026" r:id="rId33"/>
    <p:sldId id="1986" r:id="rId34"/>
    <p:sldId id="2146" r:id="rId35"/>
    <p:sldId id="1861" r:id="rId36"/>
    <p:sldId id="1872" r:id="rId37"/>
    <p:sldId id="2004" r:id="rId38"/>
    <p:sldId id="2005" r:id="rId39"/>
    <p:sldId id="1864" r:id="rId40"/>
    <p:sldId id="1865" r:id="rId41"/>
    <p:sldId id="1866" r:id="rId42"/>
    <p:sldId id="1867" r:id="rId43"/>
    <p:sldId id="1871" r:id="rId44"/>
    <p:sldId id="1962" r:id="rId45"/>
    <p:sldId id="1987" r:id="rId46"/>
    <p:sldId id="2056" r:id="rId47"/>
    <p:sldId id="2139" r:id="rId48"/>
    <p:sldId id="2051" r:id="rId49"/>
    <p:sldId id="2053" r:id="rId50"/>
    <p:sldId id="2058" r:id="rId51"/>
    <p:sldId id="2057" r:id="rId52"/>
    <p:sldId id="2055" r:id="rId53"/>
    <p:sldId id="2054" r:id="rId54"/>
    <p:sldId id="2059" r:id="rId55"/>
    <p:sldId id="2061" r:id="rId56"/>
    <p:sldId id="2063" r:id="rId57"/>
    <p:sldId id="2062" r:id="rId58"/>
    <p:sldId id="2060" r:id="rId59"/>
    <p:sldId id="2064" r:id="rId60"/>
    <p:sldId id="2065" r:id="rId61"/>
    <p:sldId id="2097" r:id="rId62"/>
    <p:sldId id="2099" r:id="rId63"/>
    <p:sldId id="2066" r:id="rId64"/>
    <p:sldId id="2069" r:id="rId65"/>
    <p:sldId id="2068" r:id="rId66"/>
    <p:sldId id="2100" r:id="rId67"/>
    <p:sldId id="2106" r:id="rId68"/>
    <p:sldId id="2070" r:id="rId69"/>
    <p:sldId id="2105" r:id="rId70"/>
    <p:sldId id="2102" r:id="rId71"/>
    <p:sldId id="2103" r:id="rId72"/>
    <p:sldId id="2096" r:id="rId73"/>
    <p:sldId id="2108" r:id="rId74"/>
    <p:sldId id="2109" r:id="rId75"/>
    <p:sldId id="2111" r:id="rId76"/>
    <p:sldId id="2107" r:id="rId77"/>
    <p:sldId id="2112" r:id="rId78"/>
    <p:sldId id="2114" r:id="rId79"/>
    <p:sldId id="2113" r:id="rId80"/>
    <p:sldId id="2073" r:id="rId81"/>
    <p:sldId id="2075" r:id="rId82"/>
    <p:sldId id="2074" r:id="rId83"/>
    <p:sldId id="2076" r:id="rId84"/>
    <p:sldId id="2077" r:id="rId85"/>
    <p:sldId id="2078" r:id="rId86"/>
    <p:sldId id="2079" r:id="rId87"/>
    <p:sldId id="2080" r:id="rId88"/>
    <p:sldId id="2130" r:id="rId89"/>
    <p:sldId id="2131" r:id="rId90"/>
    <p:sldId id="2132" r:id="rId91"/>
    <p:sldId id="2010" r:id="rId9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939"/>
            <p14:sldId id="1787"/>
            <p14:sldId id="2140"/>
            <p14:sldId id="2141"/>
            <p14:sldId id="2142"/>
            <p14:sldId id="1785"/>
            <p14:sldId id="2143"/>
            <p14:sldId id="2144"/>
            <p14:sldId id="2145"/>
            <p14:sldId id="2022"/>
            <p14:sldId id="2129"/>
            <p14:sldId id="2128"/>
            <p14:sldId id="2127"/>
            <p14:sldId id="2041"/>
            <p14:sldId id="1786"/>
            <p14:sldId id="2118"/>
            <p14:sldId id="2119"/>
            <p14:sldId id="2120"/>
            <p14:sldId id="1804"/>
            <p14:sldId id="2121"/>
            <p14:sldId id="2122"/>
            <p14:sldId id="2123"/>
            <p14:sldId id="2124"/>
            <p14:sldId id="2125"/>
            <p14:sldId id="2133"/>
            <p14:sldId id="2134"/>
            <p14:sldId id="2135"/>
            <p14:sldId id="2147"/>
            <p14:sldId id="2126"/>
            <p14:sldId id="2148"/>
            <p14:sldId id="2026"/>
            <p14:sldId id="1986"/>
            <p14:sldId id="2146"/>
            <p14:sldId id="1861"/>
            <p14:sldId id="1872"/>
            <p14:sldId id="2004"/>
            <p14:sldId id="2005"/>
            <p14:sldId id="1864"/>
            <p14:sldId id="1865"/>
            <p14:sldId id="1866"/>
            <p14:sldId id="1867"/>
            <p14:sldId id="1871"/>
            <p14:sldId id="1962"/>
            <p14:sldId id="1987"/>
            <p14:sldId id="2056"/>
            <p14:sldId id="2139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97"/>
            <p14:sldId id="2099"/>
            <p14:sldId id="2066"/>
            <p14:sldId id="2069"/>
            <p14:sldId id="2068"/>
            <p14:sldId id="2100"/>
            <p14:sldId id="2106"/>
            <p14:sldId id="2070"/>
            <p14:sldId id="2105"/>
            <p14:sldId id="2102"/>
            <p14:sldId id="2103"/>
            <p14:sldId id="2096"/>
            <p14:sldId id="2108"/>
            <p14:sldId id="2109"/>
            <p14:sldId id="2111"/>
            <p14:sldId id="2107"/>
            <p14:sldId id="2112"/>
            <p14:sldId id="2114"/>
            <p14:sldId id="2113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2130"/>
            <p14:sldId id="2131"/>
            <p14:sldId id="2132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FFFDF9"/>
    <a:srgbClr val="36544F"/>
    <a:srgbClr val="B58900"/>
    <a:srgbClr val="C9D7E4"/>
    <a:srgbClr val="1778B8"/>
    <a:srgbClr val="3E729D"/>
    <a:srgbClr val="5AB88F"/>
    <a:srgbClr val="B04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96328" autoAdjust="0"/>
  </p:normalViewPr>
  <p:slideViewPr>
    <p:cSldViewPr snapToGrid="0" snapToObjects="1">
      <p:cViewPr varScale="1">
        <p:scale>
          <a:sx n="200" d="100"/>
          <a:sy n="200" d="100"/>
        </p:scale>
        <p:origin x="21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27.03.25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27.03.25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shartmann/jsdays-htmx-intro/tree/jsdays_2025" TargetMode="External"/><Relationship Id="rId2" Type="http://schemas.openxmlformats.org/officeDocument/2006/relationships/hyperlink" Target="https://github.com/nilshartmann/jsdays-htmx-intro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lshartmann/spa-fullstack-htmx-example/tree/jsdays_2025" TargetMode="External"/><Relationship Id="rId2" Type="http://schemas.openxmlformats.org/officeDocument/2006/relationships/hyperlink" Target="https://github.com/nilshartmann/spa-fullstack-htmx-example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C1174D0-5230-7D8E-5B82-F4FC504DE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D4CB48-F014-8119-AFAD-2483F813771A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4337662" y="2436090"/>
            <a:ext cx="3951798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JS Days München | 19. März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3860048" y="1668442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19099" y="898779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268F25-E728-FFBB-BC91-3C99DAB805D3}"/>
              </a:ext>
            </a:extLst>
          </p:cNvPr>
          <p:cNvSpPr txBox="1"/>
          <p:nvPr/>
        </p:nvSpPr>
        <p:spPr>
          <a:xfrm>
            <a:off x="1030326" y="1529202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342912" y="2159625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4281496" y="680275"/>
            <a:ext cx="500998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B8436-C101-327A-6114-70C1C6247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285C9B-65CE-6438-A271-CD6037778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5D20B4-E929-B938-5740-99ADEC9D7C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Single-Page-Anwendung, </a:t>
            </a:r>
            <a:r>
              <a:rPr lang="de-DE" dirty="0" err="1"/>
              <a:t>Fullstack</a:t>
            </a:r>
            <a:r>
              <a:rPr lang="de-DE" dirty="0"/>
              <a:t>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ist </a:t>
            </a:r>
            <a:r>
              <a:rPr lang="de-DE" dirty="0">
                <a:solidFill>
                  <a:srgbClr val="36544F"/>
                </a:solidFill>
              </a:rPr>
              <a:t>clientseitige</a:t>
            </a:r>
            <a:r>
              <a:rPr lang="de-DE" b="0" dirty="0">
                <a:solidFill>
                  <a:srgbClr val="36544F"/>
                </a:solidFill>
              </a:rPr>
              <a:t> Bibliothek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 einem realistischen Vergleich muss man auch die </a:t>
            </a:r>
            <a:r>
              <a:rPr lang="de-DE" dirty="0">
                <a:solidFill>
                  <a:srgbClr val="36544F"/>
                </a:solidFill>
              </a:rPr>
              <a:t>Serverseite</a:t>
            </a:r>
            <a:r>
              <a:rPr lang="de-DE" b="0" dirty="0">
                <a:solidFill>
                  <a:srgbClr val="36544F"/>
                </a:solidFill>
              </a:rPr>
              <a:t> betrachten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Hier haben wir ein ähnliches Problem wie bei SPA 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es müsste heißen "</a:t>
            </a:r>
            <a:r>
              <a:rPr lang="de-DE" sz="2100" dirty="0" err="1"/>
              <a:t>React</a:t>
            </a:r>
            <a:r>
              <a:rPr lang="de-DE" sz="2100" dirty="0"/>
              <a:t> vs. HTMX mit </a:t>
            </a:r>
            <a:r>
              <a:rPr lang="de-DE" sz="2100" dirty="0" err="1"/>
              <a:t>Node.JS</a:t>
            </a:r>
            <a:r>
              <a:rPr lang="de-DE" sz="2100" dirty="0"/>
              <a:t> und </a:t>
            </a:r>
            <a:r>
              <a:rPr lang="de-DE" sz="2100" dirty="0" err="1"/>
              <a:t>Handlebars</a:t>
            </a:r>
            <a:r>
              <a:rPr lang="de-DE" sz="2100" dirty="0"/>
              <a:t>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Auch hier versuche ich einen Mittelweg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026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378B-42DB-622D-292F-E6E1A746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3B2C38-1047-31D9-DC6E-D16E2F5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0B11C4-5DE7-FF4C-6444-631D1E1A4BAD}"/>
              </a:ext>
            </a:extLst>
          </p:cNvPr>
          <p:cNvSpPr/>
          <p:nvPr/>
        </p:nvSpPr>
        <p:spPr>
          <a:xfrm>
            <a:off x="0" y="1966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773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5AE26-5792-BCA6-16E0-2687E4EA8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8F1E7E6-E0D1-DC8E-A377-37B0A8B8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8D3758E-42E9-12F9-A09E-B43632D947DB}"/>
              </a:ext>
            </a:extLst>
          </p:cNvPr>
          <p:cNvSpPr/>
          <p:nvPr/>
        </p:nvSpPr>
        <p:spPr>
          <a:xfrm>
            <a:off x="0" y="1966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FA920B-9ECD-E7CF-A347-160FB437DC6B}"/>
              </a:ext>
            </a:extLst>
          </p:cNvPr>
          <p:cNvSpPr/>
          <p:nvPr/>
        </p:nvSpPr>
        <p:spPr>
          <a:xfrm>
            <a:off x="0" y="1231759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Teil 1: </a:t>
            </a:r>
          </a:p>
          <a:p>
            <a:pPr algn="ctr"/>
            <a:r>
              <a:rPr lang="de-DE" sz="44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HTMX Intro</a:t>
            </a:r>
          </a:p>
        </p:txBody>
      </p:sp>
    </p:spTree>
    <p:extLst>
      <p:ext uri="{BB962C8B-B14F-4D97-AF65-F5344CB8AC3E}">
        <p14:creationId xmlns:p14="http://schemas.microsoft.com/office/powerpoint/2010/main" val="701841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E0521-2AB9-9CB4-E33D-0DF676494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252DD2B-5A97-CB0F-A169-8536968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BC9059-FAB4-D91C-5F6C-B32BC5FABBFB}"/>
              </a:ext>
            </a:extLst>
          </p:cNvPr>
          <p:cNvSpPr/>
          <p:nvPr/>
        </p:nvSpPr>
        <p:spPr>
          <a:xfrm>
            <a:off x="0" y="1966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66A7A35-108E-2A1E-8F1E-547FE8A7367E}"/>
              </a:ext>
            </a:extLst>
          </p:cNvPr>
          <p:cNvSpPr/>
          <p:nvPr/>
        </p:nvSpPr>
        <p:spPr>
          <a:xfrm>
            <a:off x="0" y="1231759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Teil 1: </a:t>
            </a:r>
          </a:p>
          <a:p>
            <a:pPr algn="ctr"/>
            <a:r>
              <a:rPr lang="de-DE" sz="44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HTMX Intro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B1F4BF8-0272-026E-713F-9DD28B249E14}"/>
              </a:ext>
            </a:extLst>
          </p:cNvPr>
          <p:cNvSpPr/>
          <p:nvPr/>
        </p:nvSpPr>
        <p:spPr>
          <a:xfrm>
            <a:off x="0" y="3000182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Vergleich der Technologien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161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30BF-20E2-AB23-200B-33F397EC3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42AF7AD-88B1-E03F-FDCC-41D4D344E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6049599-FCAC-E9C1-EBD3-F85347608E3F}"/>
              </a:ext>
            </a:extLst>
          </p:cNvPr>
          <p:cNvSpPr/>
          <p:nvPr/>
        </p:nvSpPr>
        <p:spPr>
          <a:xfrm>
            <a:off x="0" y="150792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12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2E9B280-B9E2-E115-7849-A3975BFD0BA4}"/>
              </a:ext>
            </a:extLst>
          </p:cNvPr>
          <p:cNvSpPr/>
          <p:nvPr/>
        </p:nvSpPr>
        <p:spPr>
          <a:xfrm>
            <a:off x="0" y="289719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Intro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CE36D0D-6E83-156B-5649-8B2032A3E56C}"/>
              </a:ext>
            </a:extLst>
          </p:cNvPr>
          <p:cNvSpPr/>
          <p:nvPr/>
        </p:nvSpPr>
        <p:spPr>
          <a:xfrm>
            <a:off x="17813" y="388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Teil 1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828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828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D3439D4-0464-F2F3-724F-1097A87ACD1A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636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8CB2-82FF-26E3-10CD-1E02233C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A3AF3-D454-1B63-CC5F-5772E8E7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543B8C-4418-5ECF-1117-D80782C56C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08A40A-85EF-E6E9-2C36-9D39540B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354EC60-54C2-D8F6-BB5E-7940D56284A6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459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8492-DFD8-55E1-9434-D37D62DCF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C1EC9-04BB-4C48-A06A-A7E1CE64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DF0B2-8598-29A3-3050-B1D4AF5FFB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und die Verarbeitung der Antwort</a:t>
            </a:r>
            <a:endParaRPr lang="de-DE" sz="19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8566FE-29F2-9C94-C1E9-14FDFEAB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9063458-50DA-B78B-C7C7-E8750397EE90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3263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31731-7CE3-5232-C011-B1BDEC25E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DE6F8-61CA-580B-B216-5920B92E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EE02A-0138-2CCD-2C87-F62F427326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Andere Aktualisierungen der UI gehen mit HTMX nicht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57E19D3-6759-F924-8C5A-EE2E9ACD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7871A91-1673-35BD-E6EE-82D80DEDFA48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684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37503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D7DD9B-BAA6-6B65-8C9C-EEECF9AB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90AACAE-B4F2-8582-9813-1BF508ACA29E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077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4081-0B0F-42E7-8B1B-C7A41DC0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19A6A-E253-4EC1-1352-1D56CD44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508E5-09DD-093A-89DE-4D1750652B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5083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BA1E88-0CC8-DC17-F93C-0CA54522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032E519-0C08-F1D2-F22D-D26D197D0775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458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FBCB-A318-8A56-5480-807191F87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F6C40-95F7-0728-6FCE-0D99AB78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CDE083-764E-2DAE-45D8-6C57EE96DA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4321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512149-D023-FE74-5B5C-260565D4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DB79DD6-F76C-06A3-A819-FD15CFF46C06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895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7B29-04CC-8C78-4D49-2B5109BC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38BF1-BECC-6536-057D-679BA79D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CDDD1-D4FB-42E9-647D-59FB496219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4575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bzw. ihr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33C86C-CC37-8EC0-3972-305B5ADF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FF572E8-3806-B926-862D-F52D331E7A2D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34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4778D-E34C-3D6F-E4BA-2EDC8734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CEBF1-EE95-374D-38AC-A1A80522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5A3401-6643-A8CF-A0F0-968AB58E7C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47663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bzw. ihr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mit </a:t>
            </a:r>
            <a:r>
              <a:rPr lang="de-DE" dirty="0">
                <a:solidFill>
                  <a:srgbClr val="36544F"/>
                </a:solidFill>
              </a:rPr>
              <a:t>Template-Sprache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0DC4AA0-94FF-D52E-502B-A1E50A21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D0121B2-F30E-CD86-E634-6E47D01297BC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470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C6A10-5680-5008-C884-098AFB6C2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7A670ED-712A-909F-D53A-EE9E69BE6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EDA1A05-F0BB-193D-A146-E29A4A50ED51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 der </a:t>
            </a:r>
            <a:r>
              <a:rPr lang="de-DE" sz="8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Praxis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0AFE6A3-32AE-32D6-C5D5-7BD1CEF15558}"/>
              </a:ext>
            </a:extLst>
          </p:cNvPr>
          <p:cNvSpPr txBox="1"/>
          <p:nvPr/>
        </p:nvSpPr>
        <p:spPr>
          <a:xfrm>
            <a:off x="7322046" y="1094315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376134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8E066-BD4E-D2AD-E9EA-85AE1AE35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85FED-7746-7190-D09C-F51EB394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A520EA-D761-94E8-1B6F-AF134F6A2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3658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in der Praxis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Ich zeige euch jetzt ein paar Code-Beispiele im Editor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604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DE491-2FD8-33FD-3BB6-7AEAB0665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A02C41-C555-1418-A0FF-9DFAB1405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FBF90B-AC28-D490-1655-A23D9E948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3658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in der Praxis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Ich zeige euch jetzt ein paar Code-Beispiele im Editor</a:t>
            </a:r>
          </a:p>
          <a:p>
            <a:pPr>
              <a:lnSpc>
                <a:spcPct val="130000"/>
              </a:lnSpc>
            </a:pPr>
            <a:r>
              <a:rPr lang="de-DE" b="0" u="sng" dirty="0">
                <a:solidFill>
                  <a:srgbClr val="36544F"/>
                </a:solidFill>
              </a:rPr>
              <a:t>Danach</a:t>
            </a:r>
            <a:r>
              <a:rPr lang="de-DE" b="0" dirty="0">
                <a:solidFill>
                  <a:srgbClr val="36544F"/>
                </a:solidFill>
              </a:rPr>
              <a:t> gebe ich euch ein </a:t>
            </a:r>
            <a:r>
              <a:rPr lang="de-DE" b="0" dirty="0" err="1">
                <a:solidFill>
                  <a:srgbClr val="36544F"/>
                </a:solidFill>
              </a:rPr>
              <a:t>Git</a:t>
            </a:r>
            <a:r>
              <a:rPr lang="de-DE" b="0" dirty="0">
                <a:solidFill>
                  <a:srgbClr val="36544F"/>
                </a:solidFill>
              </a:rPr>
              <a:t>-Repository mit einem </a:t>
            </a:r>
            <a:r>
              <a:rPr lang="de-DE" b="0" dirty="0" err="1">
                <a:solidFill>
                  <a:srgbClr val="36544F"/>
                </a:solidFill>
              </a:rPr>
              <a:t>Übungsworkspace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98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CBFA-2E80-51DA-E856-C6458AD61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DA5B2-9319-08B1-D569-1B16F622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58A70F-4930-A4B8-FBCB-763818BC7E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3658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in der Praxis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Ich zeige euch jetzt ein paar Code-Beispiele im Editor</a:t>
            </a:r>
          </a:p>
          <a:p>
            <a:pPr>
              <a:lnSpc>
                <a:spcPct val="130000"/>
              </a:lnSpc>
            </a:pPr>
            <a:r>
              <a:rPr lang="de-DE" b="0" u="sng" dirty="0">
                <a:solidFill>
                  <a:srgbClr val="36544F"/>
                </a:solidFill>
              </a:rPr>
              <a:t>Danach</a:t>
            </a:r>
            <a:r>
              <a:rPr lang="de-DE" b="0" dirty="0">
                <a:solidFill>
                  <a:srgbClr val="36544F"/>
                </a:solidFill>
              </a:rPr>
              <a:t> gebe ich euch ein </a:t>
            </a:r>
            <a:r>
              <a:rPr lang="de-DE" b="0" dirty="0" err="1">
                <a:solidFill>
                  <a:srgbClr val="36544F"/>
                </a:solidFill>
              </a:rPr>
              <a:t>Git</a:t>
            </a:r>
            <a:r>
              <a:rPr lang="de-DE" b="0" dirty="0">
                <a:solidFill>
                  <a:srgbClr val="36544F"/>
                </a:solidFill>
              </a:rPr>
              <a:t>-Repository mit einem </a:t>
            </a:r>
            <a:r>
              <a:rPr lang="de-DE" b="0" dirty="0" err="1">
                <a:solidFill>
                  <a:srgbClr val="36544F"/>
                </a:solidFill>
              </a:rPr>
              <a:t>Übungsworkspace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In dem </a:t>
            </a:r>
            <a:r>
              <a:rPr lang="de-DE" b="0" dirty="0" err="1">
                <a:solidFill>
                  <a:srgbClr val="36544F"/>
                </a:solidFill>
              </a:rPr>
              <a:t>Git</a:t>
            </a:r>
            <a:r>
              <a:rPr lang="de-DE" b="0" dirty="0">
                <a:solidFill>
                  <a:srgbClr val="36544F"/>
                </a:solidFill>
              </a:rPr>
              <a:t>-Repository macht ihr dann eine Übung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Git</a:t>
            </a:r>
            <a:r>
              <a:rPr lang="de-DE" b="0" dirty="0">
                <a:solidFill>
                  <a:srgbClr val="36544F"/>
                </a:solidFill>
              </a:rPr>
              <a:t>-Repository: </a:t>
            </a:r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https://github.com/nilshartmann/jsdays-htmx-intro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Branch mit Schritt-für-Schritt Live-Coding Ergebnis: 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https://github.com/nilshartmann/jsdays-htmx-intro/tree/jsdays_2025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44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C05F0-2681-264F-C4AC-357E3FD11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2FEC2E-87DE-DB14-5FF8-1C42A3EA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A47582-FD04-C242-6208-A708F84B92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3658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in der Praxis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http://localhost:3000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Single-Page-Anwendung, </a:t>
            </a:r>
            <a:r>
              <a:rPr lang="de-DE" dirty="0" err="1"/>
              <a:t>Fullstack</a:t>
            </a:r>
            <a:r>
              <a:rPr lang="de-DE" dirty="0"/>
              <a:t> oder HTMX?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36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2200-E087-56AD-3AC8-89758645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E767D-CB69-FF8F-599C-D875EA2D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B5AD7B4-57BE-4DB5-9D4B-EC773E43E0F5}"/>
              </a:ext>
            </a:extLst>
          </p:cNvPr>
          <p:cNvSpPr/>
          <p:nvPr/>
        </p:nvSpPr>
        <p:spPr>
          <a:xfrm>
            <a:off x="-6" y="951441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E6538-BA56-6B49-CA4C-C9E675DFF047}"/>
              </a:ext>
            </a:extLst>
          </p:cNvPr>
          <p:cNvSpPr txBox="1"/>
          <p:nvPr/>
        </p:nvSpPr>
        <p:spPr>
          <a:xfrm>
            <a:off x="6686717" y="2768355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58B6C50-8E5A-D27D-B083-AF276B43129A}"/>
              </a:ext>
            </a:extLst>
          </p:cNvPr>
          <p:cNvSpPr/>
          <p:nvPr/>
        </p:nvSpPr>
        <p:spPr>
          <a:xfrm>
            <a:off x="0" y="-141904"/>
            <a:ext cx="9144000" cy="1400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Single-Page-App</a:t>
            </a:r>
            <a:endParaRPr lang="de-DE" sz="4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4A3997-8E19-E5C6-9026-6968AB6DE44A}"/>
              </a:ext>
            </a:extLst>
          </p:cNvPr>
          <p:cNvSpPr/>
          <p:nvPr/>
        </p:nvSpPr>
        <p:spPr>
          <a:xfrm>
            <a:off x="-1" y="3084274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5D633-FF23-3C9E-9B3C-52DE9AF9552E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548481-5948-3D51-F998-5439ABDA7C0D}"/>
              </a:ext>
            </a:extLst>
          </p:cNvPr>
          <p:cNvSpPr/>
          <p:nvPr/>
        </p:nvSpPr>
        <p:spPr>
          <a:xfrm>
            <a:off x="-2" y="2152991"/>
            <a:ext cx="9143999" cy="154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26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F773A-A547-0AD8-E931-4BE98054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E150CF-FABB-7AE0-BFA4-424AB6C3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E29FAE-4DE4-2B61-F0C3-05212A39EC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3658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in der Praxis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Repository mit Beispiel-Anwendung mit HTMX/Java, React (SPA) und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(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  <a:hlinkClick r:id="rId2"/>
              </a:rPr>
              <a:t>https://github.com/nilshartmann/spa-fullstack-htmx-example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Branch mit dem Live-Coding aus dem Workshop: </a:t>
            </a:r>
            <a:r>
              <a:rPr lang="de-DE" b="0" dirty="0">
                <a:solidFill>
                  <a:srgbClr val="36544F"/>
                </a:solidFill>
                <a:hlinkClick r:id="rId3"/>
              </a:rPr>
              <a:t>https://github.com/nilshartmann/spa-fullstack-htmx-example/tree/jsdays</a:t>
            </a:r>
            <a:r>
              <a:rPr lang="de-DE" b="0">
                <a:solidFill>
                  <a:srgbClr val="36544F"/>
                </a:solidFill>
                <a:hlinkClick r:id="rId3"/>
              </a:rPr>
              <a:t>_2025</a:t>
            </a:r>
            <a:r>
              <a:rPr lang="de-DE" b="0">
                <a:solidFill>
                  <a:srgbClr val="36544F"/>
                </a:solidFill>
              </a:rPr>
              <a:t> 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38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0177-490B-32D2-3638-62854819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E2B6A-18EF-910B-7DD1-210C312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66045-F0A0-CCA7-D53F-7100BBE649C8}"/>
              </a:ext>
            </a:extLst>
          </p:cNvPr>
          <p:cNvSpPr txBox="1"/>
          <p:nvPr/>
        </p:nvSpPr>
        <p:spPr>
          <a:xfrm>
            <a:off x="339911" y="883022"/>
            <a:ext cx="488948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Architekturen für 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99282A-3C86-2943-E760-C76E52E0B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62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589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ECF205-5796-D315-F029-5E6D571EB549}"/>
              </a:ext>
            </a:extLst>
          </p:cNvPr>
          <p:cNvSpPr txBox="1">
            <a:spLocks/>
          </p:cNvSpPr>
          <p:nvPr/>
        </p:nvSpPr>
        <p:spPr>
          <a:xfrm>
            <a:off x="2463800" y="1497182"/>
            <a:ext cx="6400800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liefert fertige HTML-Seite zum Client</a:t>
            </a: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 Interaktion dann Server-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Roundtrip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(Link, Formular)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Vertreter: PHP, Java,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dotNET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661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21E0-AF9F-DE01-7BEA-55F4C578C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6160D1-61F3-0ACD-E029-50664071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A1F740-FA1A-EBFF-058C-ECE1BFE966DD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89EC27C-F73F-1E17-D259-AC945BEC8A5C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feingranulare Updates wird JavaScript eingestreut ("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vanilla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JS",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jQuery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htmx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32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243C76-F392-1E34-ECBC-96A407BC600A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7DBC76-F681-9BD3-8C7C-ADF36BCC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0" y="2047223"/>
            <a:ext cx="1033965" cy="17246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31EA3B-38E3-C6F0-5939-D7AA11FF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74" y="2047223"/>
            <a:ext cx="1033966" cy="17246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4D91FBC-5D7C-54AE-E7F0-59974942DC80}"/>
              </a:ext>
            </a:extLst>
          </p:cNvPr>
          <p:cNvSpPr txBox="1"/>
          <p:nvPr/>
        </p:nvSpPr>
        <p:spPr>
          <a:xfrm>
            <a:off x="3670956" y="3839014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...mit JavaScript-Schnipseln</a:t>
            </a:r>
          </a:p>
        </p:txBody>
      </p:sp>
    </p:spTree>
    <p:extLst>
      <p:ext uri="{BB962C8B-B14F-4D97-AF65-F5344CB8AC3E}">
        <p14:creationId xmlns:p14="http://schemas.microsoft.com/office/powerpoint/2010/main" val="1699035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98245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Single-Page-Anwendungen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 "Seiten" werden "Anwendungen"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3616341" y="282437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2A897-252E-8AF5-2972-3F16130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19" y="151844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2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314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</p:spTree>
    <p:extLst>
      <p:ext uri="{BB962C8B-B14F-4D97-AF65-F5344CB8AC3E}">
        <p14:creationId xmlns:p14="http://schemas.microsoft.com/office/powerpoint/2010/main" val="1662244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7B645-A756-A804-9FA0-FF938B90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9C55BA-75E0-5856-22B9-9D742A4A8253}"/>
              </a:ext>
            </a:extLst>
          </p:cNvPr>
          <p:cNvSpPr txBox="1"/>
          <p:nvPr/>
        </p:nvSpPr>
        <p:spPr>
          <a:xfrm>
            <a:off x="3335523" y="431784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485F7E-7162-F0A2-F4C0-2638EDA8D901}"/>
              </a:ext>
            </a:extLst>
          </p:cNvPr>
          <p:cNvSpPr txBox="1"/>
          <p:nvPr/>
        </p:nvSpPr>
        <p:spPr>
          <a:xfrm>
            <a:off x="339911" y="883022"/>
            <a:ext cx="7314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BA506C-B0BF-A6AB-10D2-D2A3ABEB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33" y="1591789"/>
            <a:ext cx="1526616" cy="2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21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CA8C1-D04B-C3D9-C05D-1797690E1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5B9B9-4E96-7B5A-7414-83E024B46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9539CD-59C9-8443-217A-8CC2F7530BC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Single-Page-Anwendung, </a:t>
            </a:r>
            <a:r>
              <a:rPr lang="de-DE" dirty="0" err="1"/>
              <a:t>Fullstack</a:t>
            </a:r>
            <a:r>
              <a:rPr lang="de-DE" dirty="0"/>
              <a:t>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SPA 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-Apps sind </a:t>
            </a:r>
            <a:r>
              <a:rPr lang="de-DE" dirty="0">
                <a:solidFill>
                  <a:srgbClr val="36544F"/>
                </a:solidFill>
              </a:rPr>
              <a:t>Pattern </a:t>
            </a:r>
            <a:r>
              <a:rPr lang="de-DE" b="0" dirty="0">
                <a:solidFill>
                  <a:srgbClr val="36544F"/>
                </a:solidFill>
              </a:rPr>
              <a:t>oder </a:t>
            </a:r>
            <a:r>
              <a:rPr lang="de-DE" dirty="0">
                <a:solidFill>
                  <a:srgbClr val="36544F"/>
                </a:solidFill>
              </a:rPr>
              <a:t>Architekturen</a:t>
            </a:r>
            <a:r>
              <a:rPr lang="de-DE" b="0" dirty="0">
                <a:solidFill>
                  <a:srgbClr val="36544F"/>
                </a:solidFill>
              </a:rPr>
              <a:t>, keine konkreten Frameworks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45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0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Beispiel-Anwendung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7D938E7-A769-71D6-4931-3630F00D25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Eine Beispiel-Anwendung...</a:t>
            </a:r>
          </a:p>
          <a:p>
            <a:r>
              <a:rPr lang="de-DE" dirty="0"/>
              <a:t>http://localhost:9099</a:t>
            </a:r>
          </a:p>
        </p:txBody>
      </p:sp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Anwendungsfälle: Im Editor!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F935-C414-E1D8-48CB-B1C145FA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E077B-786C-7733-F073-BED682A4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79978-444C-C719-5595-F4FDAF5E8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34D884-026D-5F82-FDF0-9548BC75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42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6E5D7-1B84-C3C6-3B8C-116CD2289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0820E5-E560-DF73-1921-DECCD1C82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6FB69-EDAA-14A2-2DF9-2201EBBB49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Single-Page-Anwendung, </a:t>
            </a:r>
            <a:r>
              <a:rPr lang="de-DE" dirty="0" err="1"/>
              <a:t>Fullstack</a:t>
            </a:r>
            <a:r>
              <a:rPr lang="de-DE" dirty="0"/>
              <a:t>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SPA 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-Apps sind </a:t>
            </a:r>
            <a:r>
              <a:rPr lang="de-DE" dirty="0">
                <a:solidFill>
                  <a:srgbClr val="36544F"/>
                </a:solidFill>
              </a:rPr>
              <a:t>Pattern </a:t>
            </a:r>
            <a:r>
              <a:rPr lang="de-DE" b="0" dirty="0">
                <a:solidFill>
                  <a:srgbClr val="36544F"/>
                </a:solidFill>
              </a:rPr>
              <a:t>oder </a:t>
            </a:r>
            <a:r>
              <a:rPr lang="de-DE" dirty="0">
                <a:solidFill>
                  <a:srgbClr val="36544F"/>
                </a:solidFill>
              </a:rPr>
              <a:t>Architekturen</a:t>
            </a:r>
            <a:r>
              <a:rPr lang="de-DE" b="0" dirty="0">
                <a:solidFill>
                  <a:srgbClr val="36544F"/>
                </a:solidFill>
              </a:rPr>
              <a:t>, keine konkreten Frameworks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Wir müssten bei einem Vergleich eigentlich ein SPA-Framework wählen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d.h. es müsste heißen "Angular vs. HTMX" oder "</a:t>
            </a:r>
            <a:r>
              <a:rPr lang="de-DE" sz="2100" dirty="0" err="1"/>
              <a:t>Next.js</a:t>
            </a:r>
            <a:r>
              <a:rPr lang="de-DE" sz="2100" dirty="0"/>
              <a:t> vs. HTMX"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810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EA8AE44-F2B5-D3F0-8372-552DC0BCB52C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3969B50-FC00-9EF9-232F-14DCF0A40EAD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B5A4F44-4F87-3005-16AE-764544C63C6F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0C14E9D-0513-A7A1-F1ED-40C1F3400A1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8A8C18F-603D-80D3-BA55-7A599B8ADCD5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F5C5114-42F3-7F83-B581-D3FB145CE7D2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81BD2B6-5BAF-7B95-6E3A-B976347B95D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2B27D15-8CC0-BB46-E6F9-FE6A5CB0C3CE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607ACD1-8E89-BC00-BB1A-2478C3ABE1B1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DACFEFF-79EA-FC42-FFC3-2E527A7D7E91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53EDBB4-F4D2-B1CD-3543-60D7B9E30391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9D6D72F-629B-FAE7-265B-9DA6FEFA34EF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677451E-255B-F881-B0A4-64AECE8D8C17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5B37873-0A86-0570-6A76-15B56714F168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300742"/>
            <a:ext cx="162736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1467068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F5D1-8CBD-9715-A07D-11288E847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72191-2741-29D4-56FB-1CFF60048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B793FE-79C8-0E03-E064-71B869F7F5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Single-Page-Anwendung, </a:t>
            </a:r>
            <a:r>
              <a:rPr lang="de-DE" dirty="0" err="1"/>
              <a:t>Fullstack</a:t>
            </a:r>
            <a:r>
              <a:rPr lang="de-DE" dirty="0"/>
              <a:t>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SPA 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-Apps sind </a:t>
            </a:r>
            <a:r>
              <a:rPr lang="de-DE" dirty="0">
                <a:solidFill>
                  <a:srgbClr val="36544F"/>
                </a:solidFill>
              </a:rPr>
              <a:t>Pattern </a:t>
            </a:r>
            <a:r>
              <a:rPr lang="de-DE" b="0" dirty="0">
                <a:solidFill>
                  <a:srgbClr val="36544F"/>
                </a:solidFill>
              </a:rPr>
              <a:t>oder </a:t>
            </a:r>
            <a:r>
              <a:rPr lang="de-DE" dirty="0">
                <a:solidFill>
                  <a:srgbClr val="36544F"/>
                </a:solidFill>
              </a:rPr>
              <a:t>Architekturen</a:t>
            </a:r>
            <a:r>
              <a:rPr lang="de-DE" b="0" dirty="0">
                <a:solidFill>
                  <a:srgbClr val="36544F"/>
                </a:solidFill>
              </a:rPr>
              <a:t>, keine konkreten Frameworks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Wir müssten bei einem Vergleich eigentlich ein SPA-Framework wählen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d.h. es müsste heißen "Angular vs. HTMX" oder "</a:t>
            </a:r>
            <a:r>
              <a:rPr lang="de-DE" sz="2100" dirty="0" err="1"/>
              <a:t>Next.js</a:t>
            </a:r>
            <a:r>
              <a:rPr lang="de-DE" sz="2100" dirty="0"/>
              <a:t> vs. HTMX"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Ich versuche eine Mischung aus "Konzept" / "Idee" und Umsetzung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React und </a:t>
            </a: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989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 lvl="1"/>
            <a:endParaRPr lang="de-DE" sz="21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3EE296-476F-8955-6AF4-1663E76EF7D3}"/>
              </a:ext>
            </a:extLst>
          </p:cNvPr>
          <p:cNvSpPr txBox="1"/>
          <p:nvPr/>
        </p:nvSpPr>
        <p:spPr>
          <a:xfrm>
            <a:off x="244552" y="3958161"/>
            <a:ext cx="477246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dafür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delay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raus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0942C2-40D7-3758-3C0C-2B4EC44CC67A}"/>
              </a:ext>
            </a:extLst>
          </p:cNvPr>
          <p:cNvSpPr txBox="1"/>
          <p:nvPr/>
        </p:nvSpPr>
        <p:spPr>
          <a:xfrm>
            <a:off x="244552" y="4318155"/>
            <a:ext cx="4602542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demo-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config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debounce_search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7280-1FC2-AF2C-3E63-3D867EC5E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9861D-016F-5289-4615-734830BE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849721B-7EAD-0AE0-244D-24EBF5F0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68528C0-EB76-D5F4-21A5-1B3FC3B0D7D0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662516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25A92-743A-4D7F-8DC2-F249E379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A69FB-DB26-CA93-0E19-29DC6CC5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767F119-DFE7-2468-3665-22B177C5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57387A4-5EF3-5F8F-90D5-6A11BB4718E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"Alte" Request werden nicht verworfen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F38263-4657-9055-A473-911B756A51E7}"/>
              </a:ext>
            </a:extLst>
          </p:cNvPr>
          <p:cNvSpPr txBox="1"/>
          <p:nvPr/>
        </p:nvSpPr>
        <p:spPr>
          <a:xfrm>
            <a:off x="251037" y="4185139"/>
            <a:ext cx="281840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endParaRPr lang="de-DE" sz="11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95A6B16-B911-3BB0-103F-13952271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00" y="1578469"/>
            <a:ext cx="3497929" cy="35442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9E20E1D-D2AA-56BD-6D63-2717A81B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73" y="1608305"/>
            <a:ext cx="3439038" cy="34845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2016868" y="3298482"/>
            <a:ext cx="3093396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341124" y="1902155"/>
            <a:ext cx="856033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614F82D-36C4-7701-6339-B13F545CB3FD}"/>
              </a:ext>
            </a:extLst>
          </p:cNvPr>
          <p:cNvSpPr/>
          <p:nvPr/>
        </p:nvSpPr>
        <p:spPr>
          <a:xfrm>
            <a:off x="2827506" y="214963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5B85994-3441-81D6-70AB-90967F9CCCED}"/>
              </a:ext>
            </a:extLst>
          </p:cNvPr>
          <p:cNvSpPr/>
          <p:nvPr/>
        </p:nvSpPr>
        <p:spPr>
          <a:xfrm>
            <a:off x="7458782" y="1870642"/>
            <a:ext cx="750706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A13FCEA-E2BC-B365-BBE1-FC740C871614}"/>
              </a:ext>
            </a:extLst>
          </p:cNvPr>
          <p:cNvSpPr/>
          <p:nvPr/>
        </p:nvSpPr>
        <p:spPr>
          <a:xfrm>
            <a:off x="7709225" y="212132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781E871-05C9-A87F-3057-9DB9B8AB8EC1}"/>
              </a:ext>
            </a:extLst>
          </p:cNvPr>
          <p:cNvSpPr txBox="1"/>
          <p:nvPr/>
        </p:nvSpPr>
        <p:spPr>
          <a:xfrm>
            <a:off x="3740751" y="3051573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lvl="1" indent="0">
              <a:spcBef>
                <a:spcPts val="750"/>
              </a:spcBef>
              <a:buNone/>
            </a:pPr>
            <a:endParaRPr lang="de-DE" sz="24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EB7B-6ECE-A7FC-F3AE-75FA71B87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93087-4115-BE08-9B8D-024CA42A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35C3876-D37A-A638-B198-4E42379997A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</a:p>
          <a:p>
            <a:pPr lvl="1">
              <a:buFontTx/>
              <a:buChar char="-"/>
            </a:pPr>
            <a:endParaRPr lang="de-DE" sz="2100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Das funktioniert </a:t>
            </a:r>
            <a:r>
              <a:rPr lang="de-DE" b="0" dirty="0"/>
              <a:t>clientseitig</a:t>
            </a:r>
            <a:r>
              <a:rPr lang="de-DE" b="0" dirty="0">
                <a:solidFill>
                  <a:srgbClr val="36544F"/>
                </a:solidFill>
              </a:rPr>
              <a:t> mit allen SPA-Routern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4D2B51-AC65-6B01-E934-CEC169E7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70F668-BA70-1DF9-087D-9AF8C9CD9B6D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AA598F4-CED4-B034-8A05-B0DDDFC30418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2B839A-74C7-3936-7917-836EA74000D2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11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89E4-30F4-F8DD-D402-CACE9341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AE35A-A3A6-C895-86E7-AF5ADEA0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7454BFE-DF45-54FA-292E-9A1462CD559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ohne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mit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 im Browser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BC00F-DA7C-9059-0B0F-2D2FF8F824C1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329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AE1A9-91A7-2EEE-9782-86F32651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C5075C5-D270-C800-C495-E941F5A4D293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DD23D52-97EB-E15B-71E2-CC8340C417AD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F754595-163A-BD5C-8CCC-2A6E3CB28495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592AF6-DF54-DBAF-9FC3-C607F136821F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D5211-44B8-73D2-53E2-3057F5F5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BCEE2-E170-E120-4F33-D42DF326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AEDCBEC-CB6D-B58C-7D4C-834D62E50374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33A992-F26A-7DAE-44D6-9D3D30E5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76FDC2E-5647-E4A8-4CFD-90BF1E79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3A0080-FC82-5545-F93F-29AE8E55623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3B970E-3BFB-19EF-2DA5-67AFAA70B043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48E6E2-A4E0-F0B8-C6C4-D56381FF09FA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97E75AD-1588-F6A3-F2FA-D995E672E68E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2EEE5CE-30B7-F141-2A75-D9DF2E098DCC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F27A72-6849-B8EA-A914-187DCCF5B640}"/>
              </a:ext>
            </a:extLst>
          </p:cNvPr>
          <p:cNvSpPr/>
          <p:nvPr/>
        </p:nvSpPr>
        <p:spPr>
          <a:xfrm>
            <a:off x="6146055" y="2308822"/>
            <a:ext cx="2607125" cy="2407352"/>
          </a:xfrm>
          <a:prstGeom prst="rect">
            <a:avLst/>
          </a:prstGeom>
          <a:noFill/>
          <a:ln w="41275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D664A3-D024-7F80-136B-CFB18B4E98AC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86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Single-Page-Anwendung, </a:t>
            </a:r>
            <a:r>
              <a:rPr lang="de-DE" dirty="0" err="1"/>
              <a:t>Fullstack</a:t>
            </a:r>
            <a:r>
              <a:rPr lang="de-DE" dirty="0"/>
              <a:t>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ist </a:t>
            </a:r>
            <a:r>
              <a:rPr lang="de-DE" dirty="0">
                <a:solidFill>
                  <a:srgbClr val="36544F"/>
                </a:solidFill>
              </a:rPr>
              <a:t>clientseitige</a:t>
            </a:r>
            <a:r>
              <a:rPr lang="de-DE" b="0" dirty="0">
                <a:solidFill>
                  <a:srgbClr val="36544F"/>
                </a:solidFill>
              </a:rPr>
              <a:t> Bibliothek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63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1646-26C7-59D5-DC49-3D69E6A6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AB8BF-A2DC-B864-0581-8AC6232F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0F7FADB-07F6-EF62-F5BC-8619F0BE19B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66788A-7048-16BE-8575-4A275A15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98E571-18C9-A0FE-CB37-539B75DE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4AC09E2-B7C0-3BCA-3FF9-D8AE352B6E59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3A1754-A84A-1249-7FBE-AB6B8480467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26CCB5E-ACD6-CA22-F2FF-2A811745E2D9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88D4F25-E5FE-6CDE-299B-EFE103D0AB33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AF653B9-4839-DCD6-CA48-6A7A4475039E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A2252BB-E9BE-F55E-D2D6-8F4B52910A86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B5BFED1-E35D-D7BD-087A-B898AB5756A3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BCE1CC-14D7-345A-333B-BE4186AD3436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13F059-8304-5E32-6942-DCB12AC2B2F7}"/>
              </a:ext>
            </a:extLst>
          </p:cNvPr>
          <p:cNvSpPr/>
          <p:nvPr/>
        </p:nvSpPr>
        <p:spPr>
          <a:xfrm>
            <a:off x="6184275" y="2616158"/>
            <a:ext cx="2568906" cy="210001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DFF4EB1-88AD-C627-7DEF-1AD12BBC9179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CBA8CB-0020-C701-FC97-167913B4A679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33635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8247-BB4D-54C7-5393-EADD4928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8E48B-360C-7283-D092-D4DCE156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227CDFBE-3BCE-B37D-0270-FFD189B2B55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6FA040-E3D6-B62A-040B-B38E2EFB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04F420-F2AD-31C1-15BA-EA2FCA99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7149BEB-4B31-0CB1-8123-C58467A5D21C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06FD4D-B990-DFC6-69B9-C9C314E802FC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E448A8-1028-466B-F010-F47FE7038817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1E34C97-D800-4ED9-B909-BE0178CEE67B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34B151D-A06B-7B85-FE97-2B1B28A1EAF0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9584120-5564-77E9-460D-7738BBC63B32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6A0BDBE-FBBD-F1FA-F1BC-37ABA545F55B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44CFA41-58A9-BC07-E424-09680BBD1C2A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7F73FC4-1C29-7782-9E79-12443EC0C18A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B0281F-335C-FECA-A2A2-969B94C814AA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06E67D-2124-1621-C0DA-0C7D637B666A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F24BADD-5B32-9A60-E9D5-56B9F34A5C6E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37F4EEE-BFE0-2009-8202-32AB6150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3A8F524-B756-8FD8-1129-4BEC914C24C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5A5CF1-080D-4EBD-0D96-801693FDBD4B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75414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CE6F-F214-9AB5-A4C4-417DE76B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51F87-CF20-242C-6645-1E4E1D86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13B6419-408B-91FC-1061-07049918B17F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1: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wie sieht das Ergebnis 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welches Element brauche ich daraus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das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2236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467E-EE0E-A237-AD2A-09284786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40F19-13EB-EB78-B88A-1EF9B003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42BB482-A242-BDF1-28D9-26D29DE65E0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CE6C0B-F3E4-6494-4ABC-F7984387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209167-7234-59EF-B948-147E746287E0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D1A2F1-F619-CB92-3DA1-34C5ACBA026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53DB8C-B7CD-44DB-1542-4F80E10BC482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7493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9B90-C5E1-F2E7-DD9A-DCD32052F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6092-470C-E2A9-5524-C4C98365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DAD02D9B-F279-3408-D5B5-600BC66C2F8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875D11-A09F-8D43-617C-9A894C01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19CF9B8-5022-FF24-CF89-0551CF53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E5B439D-73A3-55EF-422A-A83C121ABC7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20C4AA-829A-5793-B094-9468F719DB5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341DDD-446A-9F10-FD68-00FB90C2B1AE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C5CAEEE-B83D-3FDF-6C2C-51D76451D0F9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72A5C57-9921-1922-F99A-7E77901258BC}"/>
              </a:ext>
            </a:extLst>
          </p:cNvPr>
          <p:cNvSpPr txBox="1"/>
          <p:nvPr/>
        </p:nvSpPr>
        <p:spPr>
          <a:xfrm>
            <a:off x="3462165" y="2608397"/>
            <a:ext cx="1711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3F9CE7C-9962-D83B-2549-57233CD945D5}"/>
              </a:ext>
            </a:extLst>
          </p:cNvPr>
          <p:cNvSpPr/>
          <p:nvPr/>
        </p:nvSpPr>
        <p:spPr>
          <a:xfrm>
            <a:off x="6146057" y="2661474"/>
            <a:ext cx="2607123" cy="205471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EA7582-FA50-D2C8-1C3B-A320C83E7496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8909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F1D3-D581-5E55-47B1-F6C1DFDE0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0AF36-F09E-9C8C-7FF5-323AEBB2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EE24DE4-C739-4B97-A8A4-9E5D3A4258A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4DCB5D-E94E-EE55-B3AB-D4E4BCC5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E995E5-54F6-A477-1A5A-E3C196CF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84D3BB1-1B83-1381-96B8-1E88F73281ED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5A8B6B7-5713-FD48-90AF-B31495F50067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BD75ACE-C082-1A3F-A85D-4EE3ABC55BFA}"/>
              </a:ext>
            </a:extLst>
          </p:cNvPr>
          <p:cNvSpPr txBox="1"/>
          <p:nvPr/>
        </p:nvSpPr>
        <p:spPr>
          <a:xfrm>
            <a:off x="3462165" y="2608397"/>
            <a:ext cx="1785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BBA31B-8C2D-AF9E-0646-B7EA35C2DB17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9F46AAD-5005-4CD7-1058-BA796C995B67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58E395F-BC54-3647-B023-D762DDA3B2CF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76B4066-D8C7-E94F-0E89-234BDF417971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DF47C9B-7549-9532-B98B-978A5CFF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EC40D05-52C3-D3A3-D088-18559D7771E4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049877-02B7-12A3-AD2C-4B9730EBE0A0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1F5837-A47E-30EC-6ADB-EFBA6199A6A5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40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8D554-A57A-DB46-0677-4BF88176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94516-C539-1F80-BE20-4B87007A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DD8344B-2B9A-12D1-29F8-6C9962626EBA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welcher Endpunkt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Ergebnis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8874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C37D3-F605-FE5F-1DDB-338C9AE14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D02C6-97DB-54B8-4DE6-CE053FD3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E045F09-45BD-EAB2-E875-5A25382AC52E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909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D9444-7B68-4A57-2CC3-5FA1E03A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C0032-8FFC-9195-2CBD-7070B40A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F905207-6D65-185C-6A9D-2D6A7A9B5356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342900" lvl="2" indent="0">
              <a:spcBef>
                <a:spcPts val="750"/>
              </a:spcBef>
              <a:buNone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9BF70F-9267-93F6-F43F-1D91DFB4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C1FD6-B164-515E-EB77-41E1D502F066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942582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534-7197-565E-E3B9-C80E93AF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8AE7C-C0ED-AB22-27A0-8423B2EC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8D40692-F096-B630-9E8C-B7AD4FCD589B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Nur den Mittelteil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EDBDC6-F7B9-543C-79DA-3A008418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C8E7062-61D9-A338-5D46-8D43CE5854EF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CA95B4-CF4F-107F-8D5C-7D86123C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96"/>
          <a:stretch/>
        </p:blipFill>
        <p:spPr>
          <a:xfrm>
            <a:off x="5046943" y="3023286"/>
            <a:ext cx="1963457" cy="1537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4FB299-029D-0993-8E31-900DEC05B2D3}"/>
              </a:ext>
            </a:extLst>
          </p:cNvPr>
          <p:cNvSpPr txBox="1"/>
          <p:nvPr/>
        </p:nvSpPr>
        <p:spPr>
          <a:xfrm>
            <a:off x="5046943" y="4561213"/>
            <a:ext cx="178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4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1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9DBCB-19AF-B91B-8879-EC8F1DE7E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F4EF2-3087-195D-9FD5-DC2E0FCAD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620482-5699-EBB3-972C-AFF773C222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Single-Page-Anwendung, </a:t>
            </a:r>
            <a:r>
              <a:rPr lang="de-DE" dirty="0" err="1"/>
              <a:t>Fullstack</a:t>
            </a:r>
            <a:r>
              <a:rPr lang="de-DE" dirty="0"/>
              <a:t>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ist </a:t>
            </a:r>
            <a:r>
              <a:rPr lang="de-DE" dirty="0">
                <a:solidFill>
                  <a:srgbClr val="36544F"/>
                </a:solidFill>
              </a:rPr>
              <a:t>clientseitige</a:t>
            </a:r>
            <a:r>
              <a:rPr lang="de-DE" b="0" dirty="0">
                <a:solidFill>
                  <a:srgbClr val="36544F"/>
                </a:solidFill>
              </a:rPr>
              <a:t> Bibliothek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 einem realistischen Vergleich muss man auch die </a:t>
            </a:r>
            <a:r>
              <a:rPr lang="de-DE" dirty="0">
                <a:solidFill>
                  <a:srgbClr val="36544F"/>
                </a:solidFill>
              </a:rPr>
              <a:t>Serverseite</a:t>
            </a:r>
            <a:r>
              <a:rPr lang="de-DE" b="0" dirty="0">
                <a:solidFill>
                  <a:srgbClr val="36544F"/>
                </a:solidFill>
              </a:rPr>
              <a:t> betrachten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7352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98CC-9376-F324-6F3D-2F83C02F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3C8D901-EF6A-C29E-DAAE-7FC71AC6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60CFC1-AF25-5F58-9D9F-E880404BC08F}"/>
              </a:ext>
            </a:extLst>
          </p:cNvPr>
          <p:cNvSpPr/>
          <p:nvPr/>
        </p:nvSpPr>
        <p:spPr>
          <a:xfrm>
            <a:off x="-6" y="951441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9A316-3911-8E1D-14B9-E7911D702DAC}"/>
              </a:ext>
            </a:extLst>
          </p:cNvPr>
          <p:cNvSpPr txBox="1"/>
          <p:nvPr/>
        </p:nvSpPr>
        <p:spPr>
          <a:xfrm>
            <a:off x="7046276" y="260609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B90B0B-7A40-55EC-F043-2A39463A886F}"/>
              </a:ext>
            </a:extLst>
          </p:cNvPr>
          <p:cNvSpPr/>
          <p:nvPr/>
        </p:nvSpPr>
        <p:spPr>
          <a:xfrm>
            <a:off x="0" y="-141904"/>
            <a:ext cx="9144000" cy="1400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Single-Page-App</a:t>
            </a:r>
            <a:endParaRPr lang="de-DE" sz="4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28677D-1ACE-BFE5-9C5D-535C6A89EC54}"/>
              </a:ext>
            </a:extLst>
          </p:cNvPr>
          <p:cNvSpPr/>
          <p:nvPr/>
        </p:nvSpPr>
        <p:spPr>
          <a:xfrm>
            <a:off x="-1" y="3084274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AC2C11-B530-7D8F-97E1-AA0E3EBEF09A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F6417CD-B1FF-6216-9E9A-C548C9A5CD99}"/>
              </a:ext>
            </a:extLst>
          </p:cNvPr>
          <p:cNvSpPr/>
          <p:nvPr/>
        </p:nvSpPr>
        <p:spPr>
          <a:xfrm>
            <a:off x="-2" y="2152991"/>
            <a:ext cx="9143999" cy="154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994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A00F1-DCAC-B288-28A1-16D050B57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13B06D-5429-2EF8-4DB3-49172139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83C2938-C521-F321-C93E-B17451B9A550}"/>
              </a:ext>
            </a:extLst>
          </p:cNvPr>
          <p:cNvSpPr/>
          <p:nvPr/>
        </p:nvSpPr>
        <p:spPr>
          <a:xfrm>
            <a:off x="-6" y="951441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0F23B7-936B-3505-EAAE-EAF87E24CB4D}"/>
              </a:ext>
            </a:extLst>
          </p:cNvPr>
          <p:cNvSpPr txBox="1"/>
          <p:nvPr/>
        </p:nvSpPr>
        <p:spPr>
          <a:xfrm>
            <a:off x="7046276" y="260609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B739883-954F-EE87-3992-3E3D0AD682E4}"/>
              </a:ext>
            </a:extLst>
          </p:cNvPr>
          <p:cNvSpPr/>
          <p:nvPr/>
        </p:nvSpPr>
        <p:spPr>
          <a:xfrm>
            <a:off x="0" y="-141904"/>
            <a:ext cx="9144000" cy="1400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Single-Page-App</a:t>
            </a:r>
            <a:endParaRPr lang="de-DE" sz="4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8836A58-8845-A897-6D80-C9B7BF1A2903}"/>
              </a:ext>
            </a:extLst>
          </p:cNvPr>
          <p:cNvSpPr/>
          <p:nvPr/>
        </p:nvSpPr>
        <p:spPr>
          <a:xfrm>
            <a:off x="-1" y="3084274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903723F-3C00-618B-AFA5-1830428EB9B6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906FA43-32E4-ADB8-D963-65BBFF893CF4}"/>
              </a:ext>
            </a:extLst>
          </p:cNvPr>
          <p:cNvSpPr/>
          <p:nvPr/>
        </p:nvSpPr>
        <p:spPr>
          <a:xfrm>
            <a:off x="-2" y="2152991"/>
            <a:ext cx="9143999" cy="154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465139-A85E-B9CC-B3EB-4344EA1CC800}"/>
              </a:ext>
            </a:extLst>
          </p:cNvPr>
          <p:cNvSpPr/>
          <p:nvPr/>
        </p:nvSpPr>
        <p:spPr>
          <a:xfrm rot="21096198">
            <a:off x="1395350" y="631709"/>
            <a:ext cx="3224151" cy="1107996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97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E6499-65A2-3F6F-ADA4-2BC74F9F8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CA164-50CE-8FB6-D6AE-3813C0520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7D56CB-7615-7DE6-1704-F6DF5FDA750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Single-Page-Anwendung, </a:t>
            </a:r>
            <a:r>
              <a:rPr lang="de-DE" dirty="0" err="1"/>
              <a:t>Fullstack</a:t>
            </a:r>
            <a:r>
              <a:rPr lang="de-DE" dirty="0"/>
              <a:t>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ist </a:t>
            </a:r>
            <a:r>
              <a:rPr lang="de-DE" dirty="0">
                <a:solidFill>
                  <a:srgbClr val="36544F"/>
                </a:solidFill>
              </a:rPr>
              <a:t>clientseitige</a:t>
            </a:r>
            <a:r>
              <a:rPr lang="de-DE" b="0" dirty="0">
                <a:solidFill>
                  <a:srgbClr val="36544F"/>
                </a:solidFill>
              </a:rPr>
              <a:t> Bibliothek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 einem realistischen Vergleich muss man auch die </a:t>
            </a:r>
            <a:r>
              <a:rPr lang="de-DE" dirty="0">
                <a:solidFill>
                  <a:srgbClr val="36544F"/>
                </a:solidFill>
              </a:rPr>
              <a:t>Serverseite</a:t>
            </a:r>
            <a:r>
              <a:rPr lang="de-DE" b="0" dirty="0">
                <a:solidFill>
                  <a:srgbClr val="36544F"/>
                </a:solidFill>
              </a:rPr>
              <a:t> betrachten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Hier haben wir ein ähnliches Problem wie bei SPA 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es müsste heißen "</a:t>
            </a:r>
            <a:r>
              <a:rPr lang="de-DE" sz="2100" dirty="0" err="1"/>
              <a:t>React</a:t>
            </a:r>
            <a:r>
              <a:rPr lang="de-DE" sz="2100" dirty="0"/>
              <a:t> vs. HTMX mit </a:t>
            </a:r>
            <a:r>
              <a:rPr lang="de-DE" sz="2100" dirty="0" err="1"/>
              <a:t>Node.JS</a:t>
            </a:r>
            <a:r>
              <a:rPr lang="de-DE" sz="2100" dirty="0"/>
              <a:t> und </a:t>
            </a:r>
            <a:r>
              <a:rPr lang="de-DE" sz="2100" dirty="0" err="1"/>
              <a:t>Handlebars</a:t>
            </a:r>
            <a:r>
              <a:rPr lang="de-DE" sz="2100" dirty="0"/>
              <a:t>"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452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1BF3C-6912-8303-D050-2F6FDC2B7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C5B43F2-C0B1-85BC-1592-FB0174F1E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ADC1968-3E6C-6C22-ECE6-88D0545B3CCF}"/>
              </a:ext>
            </a:extLst>
          </p:cNvPr>
          <p:cNvSpPr/>
          <p:nvPr/>
        </p:nvSpPr>
        <p:spPr>
          <a:xfrm>
            <a:off x="-6" y="951441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4769A8C-7FDB-B8D3-CEDB-3E72410F0195}"/>
              </a:ext>
            </a:extLst>
          </p:cNvPr>
          <p:cNvSpPr txBox="1"/>
          <p:nvPr/>
        </p:nvSpPr>
        <p:spPr>
          <a:xfrm>
            <a:off x="7046276" y="260609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85D1580-D29F-5842-DB05-8559C9DAA590}"/>
              </a:ext>
            </a:extLst>
          </p:cNvPr>
          <p:cNvSpPr/>
          <p:nvPr/>
        </p:nvSpPr>
        <p:spPr>
          <a:xfrm>
            <a:off x="0" y="-141904"/>
            <a:ext cx="9144000" cy="1400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Single-Page-App</a:t>
            </a:r>
            <a:endParaRPr lang="de-DE" sz="4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C62B651-6910-AFCC-D1F9-E07E599CA026}"/>
              </a:ext>
            </a:extLst>
          </p:cNvPr>
          <p:cNvSpPr/>
          <p:nvPr/>
        </p:nvSpPr>
        <p:spPr>
          <a:xfrm>
            <a:off x="-1" y="3084274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9F720C3-4325-0212-6E1E-6E26C4C0A9F1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B602FD2-6B4D-083F-0EFF-7F51FCF20A03}"/>
              </a:ext>
            </a:extLst>
          </p:cNvPr>
          <p:cNvSpPr/>
          <p:nvPr/>
        </p:nvSpPr>
        <p:spPr>
          <a:xfrm>
            <a:off x="-2" y="2152991"/>
            <a:ext cx="9143999" cy="154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EACE385-06EF-747E-D6DB-2A54A1E398B5}"/>
              </a:ext>
            </a:extLst>
          </p:cNvPr>
          <p:cNvSpPr/>
          <p:nvPr/>
        </p:nvSpPr>
        <p:spPr>
          <a:xfrm rot="21096198">
            <a:off x="1395350" y="631709"/>
            <a:ext cx="3224151" cy="1107996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7F04764-50CF-050D-8CB4-48B6A8680901}"/>
              </a:ext>
            </a:extLst>
          </p:cNvPr>
          <p:cNvSpPr/>
          <p:nvPr/>
        </p:nvSpPr>
        <p:spPr>
          <a:xfrm rot="21081130">
            <a:off x="524518" y="1841521"/>
            <a:ext cx="6557042" cy="2123658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Eure Erkenntnisse?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9058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616790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724985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24984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724984" y="3306664"/>
            <a:ext cx="7518792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2224</Words>
  <Application>Microsoft Macintosh PowerPoint</Application>
  <PresentationFormat>Bildschirmpräsentation (16:9)</PresentationFormat>
  <Paragraphs>590</Paragraphs>
  <Slides>91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91</vt:i4>
      </vt:variant>
    </vt:vector>
  </HeadingPairs>
  <TitlesOfParts>
    <vt:vector size="100" baseType="lpstr">
      <vt:lpstr>Arial</vt:lpstr>
      <vt:lpstr>Calibri</vt:lpstr>
      <vt:lpstr>Calibri Light</vt:lpstr>
      <vt:lpstr>Candara</vt:lpstr>
      <vt:lpstr>Montserrat</vt:lpstr>
      <vt:lpstr>Source Code Pro</vt:lpstr>
      <vt:lpstr>Source Sans Pro</vt:lpstr>
      <vt:lpstr>Source Sans Pro SemiBold</vt:lpstr>
      <vt:lpstr>Office-Design</vt:lpstr>
      <vt:lpstr>JS Days München | 19. März 2025 | @nilshartmann</vt:lpstr>
      <vt:lpstr>https://nilshartmann.net</vt:lpstr>
      <vt:lpstr>Intro</vt:lpstr>
      <vt:lpstr>Intro</vt:lpstr>
      <vt:lpstr>Intro</vt:lpstr>
      <vt:lpstr>Intro</vt:lpstr>
      <vt:lpstr>Intro</vt:lpstr>
      <vt:lpstr>Intro</vt:lpstr>
      <vt:lpstr>Intro</vt:lpstr>
      <vt:lpstr>Intro</vt:lpstr>
      <vt:lpstr>PowerPoint-Präsentation</vt:lpstr>
      <vt:lpstr>PowerPoint-Präsentation</vt:lpstr>
      <vt:lpstr>PowerPoint-Präsentation</vt:lpstr>
      <vt:lpstr>PowerPoint-Präsentation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PowerPoint-Präsentation</vt:lpstr>
      <vt:lpstr>HTMX</vt:lpstr>
      <vt:lpstr>HTMX</vt:lpstr>
      <vt:lpstr>HTMX</vt:lpstr>
      <vt:lpstr>HTMX</vt:lpstr>
      <vt:lpstr>Teil 2</vt:lpstr>
      <vt:lpstr>HTMX</vt:lpstr>
      <vt:lpstr>Architekturen</vt:lpstr>
      <vt:lpstr>Webanwendungen</vt:lpstr>
      <vt:lpstr>Webanwendungen</vt:lpstr>
      <vt:lpstr>Single-Page-Anwendungen</vt:lpstr>
      <vt:lpstr>Single-Page-Anwendungen</vt:lpstr>
      <vt:lpstr>Webanwendungen</vt:lpstr>
      <vt:lpstr>Webanwendungen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Beispiel-Anwendung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Teil 2</vt:lpstr>
      <vt:lpstr>Teil 2</vt:lpstr>
      <vt:lpstr>Teil 2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1432</cp:revision>
  <cp:lastPrinted>2019-09-04T14:49:47Z</cp:lastPrinted>
  <dcterms:created xsi:type="dcterms:W3CDTF">2016-03-28T15:59:53Z</dcterms:created>
  <dcterms:modified xsi:type="dcterms:W3CDTF">2025-03-27T09:35:35Z</dcterms:modified>
</cp:coreProperties>
</file>